
<file path=[Content_Types].xml><?xml version="1.0" encoding="utf-8"?>
<Types xmlns="http://schemas.openxmlformats.org/package/2006/content-types">
  <Default Extension="jpeg" ContentType="image/jpeg"/>
  <Default Extension="wav" ContentType="audio/x-wav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4" r:id="rId3"/>
    <p:sldId id="265" r:id="rId4"/>
    <p:sldId id="266" r:id="rId5"/>
    <p:sldId id="267" r:id="rId6"/>
    <p:sldId id="268" r:id="rId7"/>
    <p:sldId id="271" r:id="rId8"/>
    <p:sldId id="275" r:id="rId9"/>
    <p:sldId id="269" r:id="rId10"/>
    <p:sldId id="272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E4F"/>
    <a:srgbClr val="CED1F9"/>
    <a:srgbClr val="A3A8F4"/>
    <a:srgbClr val="868DF1"/>
    <a:srgbClr val="121A8A"/>
    <a:srgbClr val="000981"/>
    <a:srgbClr val="8CEDEF"/>
    <a:srgbClr val="AFF3F4"/>
    <a:srgbClr val="40E3E4"/>
    <a:srgbClr val="1486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189210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560195" y="605790"/>
            <a:ext cx="8512175" cy="2907837"/>
            <a:chOff x="2457" y="954"/>
            <a:chExt cx="13422" cy="6202"/>
          </a:xfrm>
        </p:grpSpPr>
        <p:grpSp>
          <p:nvGrpSpPr>
            <p:cNvPr id="4098" name="组合 4"/>
            <p:cNvGrpSpPr/>
            <p:nvPr/>
          </p:nvGrpSpPr>
          <p:grpSpPr>
            <a:xfrm>
              <a:off x="3480" y="954"/>
              <a:ext cx="11673" cy="6202"/>
              <a:chOff x="2692507" y="1641515"/>
              <a:chExt cx="6822707" cy="3623297"/>
            </a:xfrm>
          </p:grpSpPr>
          <p:grpSp>
            <p:nvGrpSpPr>
              <p:cNvPr id="4099" name="组合 5"/>
              <p:cNvGrpSpPr/>
              <p:nvPr/>
            </p:nvGrpSpPr>
            <p:grpSpPr>
              <a:xfrm>
                <a:off x="2876412" y="1960789"/>
                <a:ext cx="6638803" cy="686275"/>
                <a:chOff x="3791861" y="2276245"/>
                <a:chExt cx="4947549" cy="686275"/>
              </a:xfrm>
            </p:grpSpPr>
            <p:cxnSp>
              <p:nvCxnSpPr>
                <p:cNvPr id="19" name="直接连接符 14"/>
                <p:cNvCxnSpPr/>
                <p:nvPr/>
              </p:nvCxnSpPr>
              <p:spPr>
                <a:xfrm>
                  <a:off x="3791861" y="2297894"/>
                  <a:ext cx="4795" cy="664626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16"/>
                <p:cNvCxnSpPr/>
                <p:nvPr/>
              </p:nvCxnSpPr>
              <p:spPr>
                <a:xfrm>
                  <a:off x="8595700" y="2276245"/>
                  <a:ext cx="0" cy="679904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接连接符 17"/>
                <p:cNvCxnSpPr/>
                <p:nvPr/>
              </p:nvCxnSpPr>
              <p:spPr>
                <a:xfrm flipV="1">
                  <a:off x="8596535" y="2856527"/>
                  <a:ext cx="142875" cy="89356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04" name="组合 6"/>
              <p:cNvGrpSpPr/>
              <p:nvPr/>
            </p:nvGrpSpPr>
            <p:grpSpPr>
              <a:xfrm flipH="1" flipV="1">
                <a:off x="2692507" y="3846995"/>
                <a:ext cx="6632165" cy="738152"/>
                <a:chOff x="3634175" y="1838254"/>
                <a:chExt cx="5000859" cy="691257"/>
              </a:xfrm>
            </p:grpSpPr>
            <p:cxnSp>
              <p:nvCxnSpPr>
                <p:cNvPr id="23" name="直接连接符 10"/>
                <p:cNvCxnSpPr/>
                <p:nvPr/>
              </p:nvCxnSpPr>
              <p:spPr>
                <a:xfrm>
                  <a:off x="3634204" y="1847265"/>
                  <a:ext cx="0" cy="679904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11"/>
                <p:cNvCxnSpPr/>
                <p:nvPr/>
              </p:nvCxnSpPr>
              <p:spPr>
                <a:xfrm flipV="1">
                  <a:off x="3634175" y="1838254"/>
                  <a:ext cx="4858086" cy="9849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12"/>
                <p:cNvCxnSpPr/>
                <p:nvPr/>
              </p:nvCxnSpPr>
              <p:spPr>
                <a:xfrm>
                  <a:off x="8492207" y="1849607"/>
                  <a:ext cx="0" cy="679904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13"/>
                <p:cNvCxnSpPr/>
                <p:nvPr/>
              </p:nvCxnSpPr>
              <p:spPr>
                <a:xfrm flipV="1">
                  <a:off x="8492159" y="2432052"/>
                  <a:ext cx="142875" cy="89356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10" name="文本框 8"/>
              <p:cNvSpPr txBox="1"/>
              <p:nvPr/>
            </p:nvSpPr>
            <p:spPr>
              <a:xfrm>
                <a:off x="4236727" y="4691164"/>
                <a:ext cx="3728454" cy="57364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p>
                <a:pPr algn="ctr" defTabSz="914400"/>
                <a:r>
                  <a:rPr lang="en-US" sz="2400" b="1" dirty="0">
                    <a:solidFill>
                      <a:schemeClr val="bg1">
                        <a:lumMod val="95000"/>
                      </a:schemeClr>
                    </a:solidFill>
                    <a:latin typeface="Times New Roman" panose="02020603050405020304" charset="0"/>
                    <a:ea typeface="Calibri" panose="020F0502020204030204" charset="0"/>
                    <a:cs typeface="Times New Roman" panose="02020603050405020304" charset="0"/>
                    <a:sym typeface="Arial" panose="020B0604020202020204" pitchFamily="34" charset="0"/>
                  </a:rPr>
                  <a:t>CSE - 306 (MPMC Sessional)</a:t>
                </a:r>
                <a:endParaRPr lang="en-US" sz="2400" b="1" dirty="0">
                  <a:solidFill>
                    <a:schemeClr val="bg1">
                      <a:lumMod val="95000"/>
                    </a:schemeClr>
                  </a:solidFill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4111" name="文本框 9"/>
              <p:cNvSpPr txBox="1"/>
              <p:nvPr/>
            </p:nvSpPr>
            <p:spPr>
              <a:xfrm>
                <a:off x="4495261" y="1641515"/>
                <a:ext cx="3316567" cy="31024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p>
                <a:pPr defTabSz="914400"/>
                <a:endParaRPr lang="zh-CN" altLang="en-US" sz="1600" dirty="0">
                  <a:solidFill>
                    <a:srgbClr val="404040"/>
                  </a:solidFill>
                  <a:ea typeface="Calibri" panose="020F0502020204030204" charset="0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7" name="Text Box 26"/>
            <p:cNvSpPr txBox="1"/>
            <p:nvPr/>
          </p:nvSpPr>
          <p:spPr>
            <a:xfrm>
              <a:off x="2457" y="3135"/>
              <a:ext cx="13422" cy="1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4000" b="1">
                  <a:solidFill>
                    <a:schemeClr val="bg1"/>
                  </a:solidFill>
                  <a:latin typeface="Times New Roman" panose="02020603050405020304" charset="0"/>
                  <a:cs typeface="Times New Roman" panose="02020603050405020304" charset="0"/>
                </a:rPr>
                <a:t> GAS LEAK DETECTION SYSTEM</a:t>
              </a:r>
              <a:endParaRPr lang="en-US" sz="4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28" name="直接连接符 11"/>
            <p:cNvCxnSpPr/>
            <p:nvPr/>
          </p:nvCxnSpPr>
          <p:spPr>
            <a:xfrm flipH="1">
              <a:off x="3800" y="1500"/>
              <a:ext cx="11023" cy="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8"/>
          <p:cNvSpPr txBox="1"/>
          <p:nvPr/>
        </p:nvSpPr>
        <p:spPr>
          <a:xfrm>
            <a:off x="3302635" y="4634865"/>
            <a:ext cx="532320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 defTabSz="914400"/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Arial" panose="020B0604020202020204" pitchFamily="34" charset="0"/>
              </a:rPr>
              <a:t>PRESENTED BY: GROUP 2 B</a:t>
            </a:r>
            <a:endParaRPr lang="en-US" sz="2000" b="1" dirty="0">
              <a:solidFill>
                <a:schemeClr val="bg1">
                  <a:lumMod val="95000"/>
                </a:schemeClr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33" name="Text Box 32"/>
          <p:cNvSpPr txBox="1"/>
          <p:nvPr/>
        </p:nvSpPr>
        <p:spPr>
          <a:xfrm>
            <a:off x="4164965" y="5033645"/>
            <a:ext cx="434657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en-US" sz="2000" b="1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Anika Siddiqui </a:t>
            </a: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201814013</a:t>
            </a:r>
            <a:endParaRPr lang="en-US" sz="2000" b="1" dirty="0">
              <a:solidFill>
                <a:schemeClr val="bg1">
                  <a:lumMod val="9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 algn="l">
              <a:buNone/>
            </a:pPr>
            <a:r>
              <a:rPr lang="en-US" sz="2000" b="1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Shutonu Mitra </a:t>
            </a: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201814033</a:t>
            </a:r>
            <a:endParaRPr lang="en-US" sz="2000" b="1" dirty="0" smtClean="0">
              <a:solidFill>
                <a:schemeClr val="bg1">
                  <a:lumMod val="9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indent="0" algn="l">
              <a:buNone/>
            </a:pPr>
            <a:r>
              <a:rPr lang="en-US" sz="2000" b="1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Mosammat</a:t>
            </a: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Hridita Jalal 201814045</a:t>
            </a:r>
            <a:endParaRPr lang="en-US" sz="2000" b="1" dirty="0">
              <a:solidFill>
                <a:schemeClr val="bg1">
                  <a:lumMod val="9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 algn="l">
              <a:buNone/>
            </a:pPr>
            <a:r>
              <a:rPr lang="en-US" sz="2000" b="1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Samihat Islam </a:t>
            </a: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201814049</a:t>
            </a:r>
            <a:endParaRPr lang="en-US" sz="2000" b="1" dirty="0">
              <a:solidFill>
                <a:schemeClr val="bg1">
                  <a:lumMod val="9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indent="0" algn="l">
              <a:buNone/>
            </a:pPr>
            <a:endParaRPr lang="en-US" sz="2000" b="1" dirty="0">
              <a:solidFill>
                <a:schemeClr val="bg1">
                  <a:lumMod val="9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sndAc>
      <p:stSnd>
        <p:snd r:embed="rId1" name="suction.wav"/>
      </p:stSnd>
    </p:sndAc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7D81">
            <a:alpha val="93000"/>
          </a:srgbClr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239375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40E3E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8CEDE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AFF3F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40E3E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8CEDE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AFF3F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40E3E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8CEDE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AFF3F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29698" name="组合 4"/>
          <p:cNvGrpSpPr/>
          <p:nvPr/>
        </p:nvGrpSpPr>
        <p:grpSpPr>
          <a:xfrm>
            <a:off x="1231264" y="1689100"/>
            <a:ext cx="10113645" cy="3644266"/>
            <a:chOff x="2194169" y="1980069"/>
            <a:chExt cx="8023220" cy="3353088"/>
          </a:xfrm>
        </p:grpSpPr>
        <p:grpSp>
          <p:nvGrpSpPr>
            <p:cNvPr id="29699" name="组合 5"/>
            <p:cNvGrpSpPr/>
            <p:nvPr/>
          </p:nvGrpSpPr>
          <p:grpSpPr>
            <a:xfrm>
              <a:off x="3590925" y="1980069"/>
              <a:ext cx="5010150" cy="679906"/>
              <a:chOff x="4324350" y="2295525"/>
              <a:chExt cx="3733800" cy="679906"/>
            </a:xfrm>
          </p:grpSpPr>
          <p:cxnSp>
            <p:nvCxnSpPr>
              <p:cNvPr id="19" name="直接连接符 14"/>
              <p:cNvCxnSpPr/>
              <p:nvPr/>
            </p:nvCxnSpPr>
            <p:spPr>
              <a:xfrm>
                <a:off x="4325257" y="2295525"/>
                <a:ext cx="0" cy="679904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15"/>
              <p:cNvCxnSpPr/>
              <p:nvPr/>
            </p:nvCxnSpPr>
            <p:spPr>
              <a:xfrm>
                <a:off x="4324350" y="2295525"/>
                <a:ext cx="360045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16"/>
              <p:cNvCxnSpPr/>
              <p:nvPr/>
            </p:nvCxnSpPr>
            <p:spPr>
              <a:xfrm>
                <a:off x="7916182" y="2295525"/>
                <a:ext cx="0" cy="679904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17"/>
              <p:cNvCxnSpPr/>
              <p:nvPr/>
            </p:nvCxnSpPr>
            <p:spPr>
              <a:xfrm flipV="1">
                <a:off x="7915275" y="2886075"/>
                <a:ext cx="142875" cy="8935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704" name="组合 6"/>
            <p:cNvGrpSpPr/>
            <p:nvPr/>
          </p:nvGrpSpPr>
          <p:grpSpPr>
            <a:xfrm flipH="1" flipV="1">
              <a:off x="3429868" y="4602392"/>
              <a:ext cx="4969725" cy="730765"/>
              <a:chOff x="4331714" y="1137766"/>
              <a:chExt cx="3747327" cy="684339"/>
            </a:xfrm>
          </p:grpSpPr>
          <p:cxnSp>
            <p:nvCxnSpPr>
              <p:cNvPr id="24" name="直接连接符 10"/>
              <p:cNvCxnSpPr/>
              <p:nvPr/>
            </p:nvCxnSpPr>
            <p:spPr>
              <a:xfrm>
                <a:off x="4331714" y="1142201"/>
                <a:ext cx="0" cy="679904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11"/>
              <p:cNvCxnSpPr/>
              <p:nvPr/>
            </p:nvCxnSpPr>
            <p:spPr>
              <a:xfrm>
                <a:off x="4335745" y="1137766"/>
                <a:ext cx="360045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12"/>
              <p:cNvCxnSpPr/>
              <p:nvPr/>
            </p:nvCxnSpPr>
            <p:spPr>
              <a:xfrm>
                <a:off x="7936314" y="1142143"/>
                <a:ext cx="0" cy="679904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13"/>
              <p:cNvCxnSpPr/>
              <p:nvPr/>
            </p:nvCxnSpPr>
            <p:spPr>
              <a:xfrm flipV="1">
                <a:off x="7936166" y="1732694"/>
                <a:ext cx="142875" cy="8935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709" name="文本框 7"/>
            <p:cNvSpPr txBox="1"/>
            <p:nvPr/>
          </p:nvSpPr>
          <p:spPr>
            <a:xfrm>
              <a:off x="2194169" y="2733184"/>
              <a:ext cx="8023220" cy="17124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 defTabSz="914400"/>
              <a:r>
                <a:rPr lang="en-US" altLang="zh-CN" sz="11500" dirty="0">
                  <a:solidFill>
                    <a:schemeClr val="bg1"/>
                  </a:solidFill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</a:rPr>
                <a:t>THANK YOU</a:t>
              </a:r>
              <a:endParaRPr lang="en-US" altLang="zh-CN" sz="11500" dirty="0">
                <a:solidFill>
                  <a:schemeClr val="bg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  <a:alpha val="93000"/>
          </a:schemeClr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189210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sp>
        <p:nvSpPr>
          <p:cNvPr id="10250" name="文本框 28"/>
          <p:cNvSpPr txBox="1"/>
          <p:nvPr/>
        </p:nvSpPr>
        <p:spPr>
          <a:xfrm>
            <a:off x="1115695" y="375285"/>
            <a:ext cx="2297430" cy="52197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</a:rPr>
              <a:t>OUR IDEA</a:t>
            </a:r>
            <a:endParaRPr lang="en-US" sz="2800" b="1" dirty="0">
              <a:solidFill>
                <a:schemeClr val="bg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</a:endParaRPr>
          </a:p>
        </p:txBody>
      </p:sp>
      <p:grpSp>
        <p:nvGrpSpPr>
          <p:cNvPr id="10242" name="组合 1"/>
          <p:cNvGrpSpPr/>
          <p:nvPr/>
        </p:nvGrpSpPr>
        <p:grpSpPr>
          <a:xfrm>
            <a:off x="211455" y="257175"/>
            <a:ext cx="1397000" cy="757555"/>
            <a:chOff x="3448565" y="1912142"/>
            <a:chExt cx="4927433" cy="2485075"/>
          </a:xfrm>
        </p:grpSpPr>
        <p:cxnSp>
          <p:nvCxnSpPr>
            <p:cNvPr id="2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9" name="Google Shape;309;p41"/>
          <p:cNvSpPr/>
          <p:nvPr/>
        </p:nvSpPr>
        <p:spPr>
          <a:xfrm>
            <a:off x="550545" y="334645"/>
            <a:ext cx="565150" cy="60325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40" name="Text Box 39"/>
          <p:cNvSpPr txBox="1"/>
          <p:nvPr/>
        </p:nvSpPr>
        <p:spPr>
          <a:xfrm>
            <a:off x="735965" y="1890395"/>
            <a:ext cx="963358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An IoT based system capable of detecting gas leaks and sending alert message via SMS to the user's cellphone as well as triggering an alarm. </a:t>
            </a:r>
            <a:endParaRPr lang="en-US" sz="32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1C5E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189210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C39EE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D4BBE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DDC8E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C39EE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D4BBE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DDC8E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C39EE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D4BBE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DDC8E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sp>
        <p:nvSpPr>
          <p:cNvPr id="10250" name="文本框 28"/>
          <p:cNvSpPr txBox="1"/>
          <p:nvPr/>
        </p:nvSpPr>
        <p:spPr>
          <a:xfrm>
            <a:off x="1115695" y="375285"/>
            <a:ext cx="2688590" cy="52197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</a:rPr>
              <a:t>OBJECTIVES</a:t>
            </a:r>
            <a:endParaRPr lang="en-US" sz="2800" b="1" dirty="0">
              <a:solidFill>
                <a:schemeClr val="bg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</a:endParaRPr>
          </a:p>
        </p:txBody>
      </p:sp>
      <p:grpSp>
        <p:nvGrpSpPr>
          <p:cNvPr id="10242" name="组合 1"/>
          <p:cNvGrpSpPr/>
          <p:nvPr/>
        </p:nvGrpSpPr>
        <p:grpSpPr>
          <a:xfrm>
            <a:off x="211455" y="257175"/>
            <a:ext cx="1397000" cy="757555"/>
            <a:chOff x="3448565" y="1912142"/>
            <a:chExt cx="4927433" cy="2485075"/>
          </a:xfrm>
        </p:grpSpPr>
        <p:cxnSp>
          <p:nvCxnSpPr>
            <p:cNvPr id="2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 Box 39"/>
          <p:cNvSpPr txBox="1"/>
          <p:nvPr/>
        </p:nvSpPr>
        <p:spPr>
          <a:xfrm>
            <a:off x="920115" y="1986915"/>
            <a:ext cx="963358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Build an IoT based gas detecting and alerting system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Detect LPG, natural gas, coal gas and smoke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Trigger an alarm to alert nearby people if any leak is detected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Notify user via SMS of the gas leak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232" name="Google Shape;232;p27"/>
          <p:cNvGrpSpPr/>
          <p:nvPr/>
        </p:nvGrpSpPr>
        <p:grpSpPr>
          <a:xfrm>
            <a:off x="550545" y="375285"/>
            <a:ext cx="565150" cy="521970"/>
            <a:chOff x="5961125" y="1623900"/>
            <a:chExt cx="427450" cy="448175"/>
          </a:xfrm>
          <a:solidFill>
            <a:schemeClr val="bg1"/>
          </a:solidFill>
        </p:grpSpPr>
        <p:sp>
          <p:nvSpPr>
            <p:cNvPr id="233" name="Google Shape;233;p27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grp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6D09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189210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7912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ABD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CD4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7912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ABD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CD4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7912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ABD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CD4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sp>
        <p:nvSpPr>
          <p:cNvPr id="10250" name="文本框 28"/>
          <p:cNvSpPr txBox="1"/>
          <p:nvPr/>
        </p:nvSpPr>
        <p:spPr>
          <a:xfrm>
            <a:off x="1180465" y="375285"/>
            <a:ext cx="2808605" cy="52197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</a:rPr>
              <a:t>COMPONENTS</a:t>
            </a:r>
            <a:endParaRPr lang="en-US" sz="2800" b="1" dirty="0">
              <a:solidFill>
                <a:schemeClr val="bg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</a:endParaRPr>
          </a:p>
        </p:txBody>
      </p:sp>
      <p:grpSp>
        <p:nvGrpSpPr>
          <p:cNvPr id="10242" name="组合 1"/>
          <p:cNvGrpSpPr/>
          <p:nvPr/>
        </p:nvGrpSpPr>
        <p:grpSpPr>
          <a:xfrm>
            <a:off x="211455" y="257175"/>
            <a:ext cx="2289175" cy="757555"/>
            <a:chOff x="3448565" y="1912142"/>
            <a:chExt cx="4927433" cy="2485075"/>
          </a:xfrm>
        </p:grpSpPr>
        <p:cxnSp>
          <p:nvCxnSpPr>
            <p:cNvPr id="2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7" name="Google Shape;1157;p42"/>
          <p:cNvGrpSpPr/>
          <p:nvPr/>
        </p:nvGrpSpPr>
        <p:grpSpPr>
          <a:xfrm>
            <a:off x="538480" y="375285"/>
            <a:ext cx="566420" cy="521970"/>
            <a:chOff x="557511" y="3214925"/>
            <a:chExt cx="719836" cy="720150"/>
          </a:xfrm>
        </p:grpSpPr>
        <p:sp>
          <p:nvSpPr>
            <p:cNvPr id="1158" name="Google Shape;1158;p42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txBody>
            <a:bodyPr spcFirstLastPara="1" wrap="square" lIns="68575" tIns="34275" rIns="68575" bIns="34275" anchor="t" anchorCtr="0">
              <a:noAutofit/>
            </a:bodyPr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9" name="Google Shape;1159;p42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txBody>
            <a:bodyPr spcFirstLastPara="1" wrap="square" lIns="68575" tIns="34275" rIns="68575" bIns="34275" anchor="t" anchorCtr="0">
              <a:noAutofit/>
            </a:bodyPr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txBody>
            <a:bodyPr spcFirstLastPara="1" wrap="square" lIns="68575" tIns="34275" rIns="68575" bIns="34275" anchor="t" anchorCtr="0">
              <a:noAutofit/>
            </a:bodyPr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txBody>
            <a:bodyPr spcFirstLastPara="1" wrap="square" lIns="68575" tIns="34275" rIns="68575" bIns="34275" anchor="t" anchorCtr="0">
              <a:noAutofit/>
            </a:bodyPr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 panose="020F0502020204030204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aphicFrame>
        <p:nvGraphicFramePr>
          <p:cNvPr id="19" name="Table 18"/>
          <p:cNvGraphicFramePr/>
          <p:nvPr/>
        </p:nvGraphicFramePr>
        <p:xfrm>
          <a:off x="1623695" y="1602740"/>
          <a:ext cx="8533130" cy="34728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2965"/>
                <a:gridCol w="2285788"/>
                <a:gridCol w="2844377"/>
              </a:tblGrid>
              <a:tr h="3727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COMPONENT</a:t>
                      </a:r>
                      <a:endParaRPr lang="en-US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QUANTITY</a:t>
                      </a:r>
                      <a:endParaRPr lang="en-US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PRICE (Taka)</a:t>
                      </a:r>
                      <a:endParaRPr lang="en-US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Arduino Uno R3</a:t>
                      </a:r>
                      <a:endParaRPr lang="en-US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 pc</a:t>
                      </a:r>
                      <a:endParaRPr lang="en-US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450</a:t>
                      </a:r>
                      <a:endParaRPr lang="en-US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GSM Module SIM900A Mini</a:t>
                      </a:r>
                      <a:endParaRPr lang="en-US"/>
                    </a:p>
                  </a:txBody>
                  <a:tcPr>
                    <a:solidFill>
                      <a:srgbClr val="FACC5B">
                        <a:alpha val="8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 pc</a:t>
                      </a:r>
                      <a:endParaRPr lang="en-US"/>
                    </a:p>
                  </a:txBody>
                  <a:tcPr>
                    <a:solidFill>
                      <a:srgbClr val="FACC5B">
                        <a:alpha val="8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1750</a:t>
                      </a:r>
                      <a:endParaRPr lang="en-US"/>
                    </a:p>
                  </a:txBody>
                  <a:tcPr>
                    <a:solidFill>
                      <a:srgbClr val="FACC5B">
                        <a:alpha val="85000"/>
                      </a:srgbClr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LCD Display</a:t>
                      </a:r>
                      <a:endParaRPr lang="en-US"/>
                    </a:p>
                  </a:txBody>
                  <a:tcPr>
                    <a:solidFill>
                      <a:srgbClr val="FACE5D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 pc</a:t>
                      </a:r>
                      <a:endParaRPr lang="en-US"/>
                    </a:p>
                  </a:txBody>
                  <a:tcPr>
                    <a:solidFill>
                      <a:srgbClr val="FACE5D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180</a:t>
                      </a:r>
                      <a:endParaRPr lang="en-US"/>
                    </a:p>
                  </a:txBody>
                  <a:tcPr>
                    <a:solidFill>
                      <a:srgbClr val="FACE5D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800">
                          <a:sym typeface="+mn-ea"/>
                        </a:rPr>
                        <a:t>Gas Sensor MQ5</a:t>
                      </a:r>
                      <a:endParaRPr lang="en-US"/>
                    </a:p>
                  </a:txBody>
                  <a:tcPr>
                    <a:solidFill>
                      <a:srgbClr val="F4BE4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800">
                          <a:sym typeface="+mn-ea"/>
                        </a:rPr>
                        <a:t>1 pc</a:t>
                      </a:r>
                      <a:endParaRPr lang="en-US"/>
                    </a:p>
                  </a:txBody>
                  <a:tcPr>
                    <a:solidFill>
                      <a:srgbClr val="F4BE4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800">
                          <a:sym typeface="+mn-ea"/>
                        </a:rPr>
                        <a:t>140</a:t>
                      </a:r>
                      <a:endParaRPr lang="en-US"/>
                    </a:p>
                  </a:txBody>
                  <a:tcPr>
                    <a:solidFill>
                      <a:srgbClr val="F4BE4F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Breadboard</a:t>
                      </a:r>
                      <a:endParaRPr lang="en-US"/>
                    </a:p>
                  </a:txBody>
                  <a:tcPr>
                    <a:solidFill>
                      <a:srgbClr val="FACE5D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 pc</a:t>
                      </a:r>
                      <a:endParaRPr lang="en-US"/>
                    </a:p>
                  </a:txBody>
                  <a:tcPr>
                    <a:solidFill>
                      <a:srgbClr val="FACE5D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65</a:t>
                      </a:r>
                      <a:endParaRPr lang="en-US"/>
                    </a:p>
                  </a:txBody>
                  <a:tcPr>
                    <a:solidFill>
                      <a:srgbClr val="FACE5D"/>
                    </a:solidFill>
                  </a:tcPr>
                </a:tc>
              </a:tr>
              <a:tr h="4025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800">
                          <a:sym typeface="+mn-ea"/>
                        </a:rPr>
                        <a:t>Breadboard</a:t>
                      </a:r>
                      <a:r>
                        <a:rPr lang="en-US"/>
                        <a:t> Power Supply Module</a:t>
                      </a:r>
                      <a:endParaRPr lang="en-US"/>
                    </a:p>
                  </a:txBody>
                  <a:tcPr>
                    <a:solidFill>
                      <a:srgbClr val="F4BE4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 pc</a:t>
                      </a:r>
                      <a:endParaRPr lang="en-US"/>
                    </a:p>
                  </a:txBody>
                  <a:tcPr>
                    <a:solidFill>
                      <a:srgbClr val="F4BE4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95</a:t>
                      </a:r>
                      <a:endParaRPr lang="en-US"/>
                    </a:p>
                  </a:txBody>
                  <a:tcPr>
                    <a:solidFill>
                      <a:srgbClr val="F4BE4F"/>
                    </a:solidFill>
                  </a:tcPr>
                </a:tc>
              </a:tr>
              <a:tr h="4114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Potentiometer </a:t>
                      </a:r>
                      <a:r>
                        <a:rPr lang="en-US" sz="1800">
                          <a:sym typeface="+mn-ea"/>
                        </a:rPr>
                        <a:t>10K</a:t>
                      </a:r>
                      <a:endParaRPr lang="en-US"/>
                    </a:p>
                  </a:txBody>
                  <a:tcPr>
                    <a:solidFill>
                      <a:srgbClr val="FACE5D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 pc</a:t>
                      </a:r>
                      <a:endParaRPr lang="en-US"/>
                    </a:p>
                  </a:txBody>
                  <a:tcPr>
                    <a:solidFill>
                      <a:srgbClr val="FACE5D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20</a:t>
                      </a:r>
                      <a:endParaRPr lang="en-US"/>
                    </a:p>
                  </a:txBody>
                  <a:tcPr>
                    <a:solidFill>
                      <a:srgbClr val="FACE5D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Jumper Wires </a:t>
                      </a:r>
                      <a:endParaRPr lang="en-US"/>
                    </a:p>
                  </a:txBody>
                  <a:tcPr>
                    <a:solidFill>
                      <a:srgbClr val="F4BE4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40 pcs</a:t>
                      </a:r>
                      <a:endParaRPr lang="en-US"/>
                    </a:p>
                  </a:txBody>
                  <a:tcPr>
                    <a:solidFill>
                      <a:srgbClr val="F4BE4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90</a:t>
                      </a:r>
                      <a:endParaRPr lang="en-US"/>
                    </a:p>
                  </a:txBody>
                  <a:tcPr>
                    <a:solidFill>
                      <a:srgbClr val="F4BE4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3000"/>
          </a:schemeClr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189210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sp>
        <p:nvSpPr>
          <p:cNvPr id="10250" name="文本框 28"/>
          <p:cNvSpPr txBox="1"/>
          <p:nvPr/>
        </p:nvSpPr>
        <p:spPr>
          <a:xfrm>
            <a:off x="1269365" y="357505"/>
            <a:ext cx="4093210" cy="52197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</a:rPr>
              <a:t>CIRCUIT DIAGRAM</a:t>
            </a:r>
            <a:endParaRPr 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</a:endParaRPr>
          </a:p>
        </p:txBody>
      </p:sp>
      <p:grpSp>
        <p:nvGrpSpPr>
          <p:cNvPr id="10242" name="组合 1"/>
          <p:cNvGrpSpPr/>
          <p:nvPr/>
        </p:nvGrpSpPr>
        <p:grpSpPr>
          <a:xfrm>
            <a:off x="211455" y="257175"/>
            <a:ext cx="2463165" cy="757555"/>
            <a:chOff x="3448565" y="1912142"/>
            <a:chExt cx="4927433" cy="2485075"/>
          </a:xfrm>
        </p:grpSpPr>
        <p:cxnSp>
          <p:nvCxnSpPr>
            <p:cNvPr id="2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5" name="Google Shape;575;p41"/>
          <p:cNvGrpSpPr/>
          <p:nvPr/>
        </p:nvGrpSpPr>
        <p:grpSpPr>
          <a:xfrm>
            <a:off x="497205" y="310515"/>
            <a:ext cx="772160" cy="568960"/>
            <a:chOff x="5247525" y="3007275"/>
            <a:chExt cx="517575" cy="384825"/>
          </a:xfrm>
        </p:grpSpPr>
        <p:sp>
          <p:nvSpPr>
            <p:cNvPr id="576" name="Google Shape;576;p41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28575" cap="rnd" cmpd="sng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" name="Google Shape;577;p41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28575" cap="rnd" cmpd="sng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886585" y="1188720"/>
            <a:ext cx="8180070" cy="4846955"/>
            <a:chOff x="2179" y="43"/>
            <a:chExt cx="15960" cy="9851"/>
          </a:xfrm>
        </p:grpSpPr>
        <p:pic>
          <p:nvPicPr>
            <p:cNvPr id="21" name="Picture 20" descr="Circuit Diagram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179" y="43"/>
              <a:ext cx="15960" cy="9851"/>
            </a:xfrm>
            <a:prstGeom prst="rect">
              <a:avLst/>
            </a:prstGeom>
          </p:spPr>
        </p:pic>
        <p:sp>
          <p:nvSpPr>
            <p:cNvPr id="22" name="Rectangles 21"/>
            <p:cNvSpPr/>
            <p:nvPr/>
          </p:nvSpPr>
          <p:spPr>
            <a:xfrm>
              <a:off x="4480" y="1700"/>
              <a:ext cx="568" cy="145"/>
            </a:xfrm>
            <a:prstGeom prst="rect">
              <a:avLst/>
            </a:prstGeom>
            <a:solidFill>
              <a:srgbClr val="BCBBBC"/>
            </a:solidFill>
            <a:ln>
              <a:solidFill>
                <a:srgbClr val="B2B2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3" name="Rectangles 22"/>
            <p:cNvSpPr/>
            <p:nvPr/>
          </p:nvSpPr>
          <p:spPr>
            <a:xfrm>
              <a:off x="4656" y="1797"/>
              <a:ext cx="273" cy="122"/>
            </a:xfrm>
            <a:prstGeom prst="rect">
              <a:avLst/>
            </a:prstGeom>
            <a:solidFill>
              <a:srgbClr val="BCBBBC"/>
            </a:solidFill>
            <a:ln>
              <a:solidFill>
                <a:srgbClr val="B2B2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4" name="Text Box 23"/>
            <p:cNvSpPr txBox="1"/>
            <p:nvPr/>
          </p:nvSpPr>
          <p:spPr>
            <a:xfrm>
              <a:off x="4331" y="1524"/>
              <a:ext cx="922" cy="4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9BBBA"/>
                  </a:solidFill>
                </a14:hiddenFill>
              </a:ext>
            </a:extLst>
          </p:spPr>
          <p:txBody>
            <a:bodyPr wrap="square" rtlCol="0">
              <a:spAutoFit/>
            </a:bodyPr>
            <a:p>
              <a:r>
                <a:rPr lang="en-US" sz="1000" b="1"/>
                <a:t>MQ5</a:t>
              </a:r>
              <a:endParaRPr lang="en-US" sz="1000" b="1"/>
            </a:p>
          </p:txBody>
        </p:sp>
      </p:grpSp>
      <p:sp>
        <p:nvSpPr>
          <p:cNvPr id="25" name="Text Box 24"/>
          <p:cNvSpPr txBox="1"/>
          <p:nvPr/>
        </p:nvSpPr>
        <p:spPr>
          <a:xfrm>
            <a:off x="2414905" y="3829050"/>
            <a:ext cx="5746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/>
              <a:t>+5V</a:t>
            </a:r>
            <a:endParaRPr lang="en-US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2000"/>
          </a:schemeClr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189210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sp>
        <p:nvSpPr>
          <p:cNvPr id="10250" name="文本框 28"/>
          <p:cNvSpPr txBox="1"/>
          <p:nvPr/>
        </p:nvSpPr>
        <p:spPr>
          <a:xfrm>
            <a:off x="1269365" y="357505"/>
            <a:ext cx="4093210" cy="52197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</a:rPr>
              <a:t>PIN DIAGRAM</a:t>
            </a:r>
            <a:endParaRPr 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</a:endParaRPr>
          </a:p>
        </p:txBody>
      </p:sp>
      <p:grpSp>
        <p:nvGrpSpPr>
          <p:cNvPr id="10242" name="组合 1"/>
          <p:cNvGrpSpPr/>
          <p:nvPr/>
        </p:nvGrpSpPr>
        <p:grpSpPr>
          <a:xfrm>
            <a:off x="211455" y="257175"/>
            <a:ext cx="2463165" cy="757555"/>
            <a:chOff x="3448565" y="1912142"/>
            <a:chExt cx="4927433" cy="2485075"/>
          </a:xfrm>
        </p:grpSpPr>
        <p:cxnSp>
          <p:nvCxnSpPr>
            <p:cNvPr id="2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5" name="Google Shape;575;p41"/>
          <p:cNvGrpSpPr/>
          <p:nvPr/>
        </p:nvGrpSpPr>
        <p:grpSpPr>
          <a:xfrm>
            <a:off x="497205" y="310515"/>
            <a:ext cx="772160" cy="568960"/>
            <a:chOff x="5247525" y="3007275"/>
            <a:chExt cx="517575" cy="384825"/>
          </a:xfrm>
        </p:grpSpPr>
        <p:sp>
          <p:nvSpPr>
            <p:cNvPr id="576" name="Google Shape;576;p41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9050" cap="rnd" cmpd="sng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" name="Google Shape;577;p41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9050" cap="rnd" cmpd="sng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9" name="Picture 18" descr="PIN DIAG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7065" y="1179830"/>
            <a:ext cx="7829550" cy="47332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2000"/>
          </a:schemeClr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189210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sp>
        <p:nvSpPr>
          <p:cNvPr id="10250" name="文本框 28"/>
          <p:cNvSpPr txBox="1"/>
          <p:nvPr/>
        </p:nvSpPr>
        <p:spPr>
          <a:xfrm>
            <a:off x="1269365" y="357505"/>
            <a:ext cx="4093210" cy="52197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</a:rPr>
              <a:t>DEMONSTRATION</a:t>
            </a:r>
            <a:endParaRPr 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</a:endParaRPr>
          </a:p>
        </p:txBody>
      </p:sp>
      <p:grpSp>
        <p:nvGrpSpPr>
          <p:cNvPr id="10242" name="组合 1"/>
          <p:cNvGrpSpPr/>
          <p:nvPr/>
        </p:nvGrpSpPr>
        <p:grpSpPr>
          <a:xfrm>
            <a:off x="211455" y="257175"/>
            <a:ext cx="2463165" cy="757555"/>
            <a:chOff x="3448565" y="1912142"/>
            <a:chExt cx="4927433" cy="2485075"/>
          </a:xfrm>
        </p:grpSpPr>
        <p:cxnSp>
          <p:nvCxnSpPr>
            <p:cNvPr id="2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5" name="Google Shape;575;p41"/>
          <p:cNvGrpSpPr/>
          <p:nvPr/>
        </p:nvGrpSpPr>
        <p:grpSpPr>
          <a:xfrm>
            <a:off x="497205" y="310515"/>
            <a:ext cx="772160" cy="568960"/>
            <a:chOff x="5247525" y="3007275"/>
            <a:chExt cx="517575" cy="384825"/>
          </a:xfrm>
        </p:grpSpPr>
        <p:sp>
          <p:nvSpPr>
            <p:cNvPr id="576" name="Google Shape;576;p41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9050" cap="rnd" cmpd="sng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" name="Google Shape;577;p41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9050" cap="rnd" cmpd="sng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9" name="project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57070" y="1263650"/>
            <a:ext cx="8016240" cy="4379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 mute="1"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0000">
            <a:alpha val="93000"/>
          </a:srgbClr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189210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E030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EA767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5BE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E030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EA767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5BE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E030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EA767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F5BE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sp>
        <p:nvSpPr>
          <p:cNvPr id="10250" name="文本框 28"/>
          <p:cNvSpPr txBox="1"/>
          <p:nvPr/>
        </p:nvSpPr>
        <p:spPr>
          <a:xfrm>
            <a:off x="1115695" y="375285"/>
            <a:ext cx="3134995" cy="521970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anchor="t">
            <a:spAutoFit/>
          </a:bodyPr>
          <a:p>
            <a:pPr>
              <a:buFont typeface="Arial" panose="020B0604020202020204" pitchFamily="34" charset="0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</a:rPr>
              <a:t>DESCRIPTION</a:t>
            </a:r>
            <a:endParaRPr lang="en-US" sz="2800" b="1" dirty="0">
              <a:solidFill>
                <a:schemeClr val="bg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</a:endParaRPr>
          </a:p>
        </p:txBody>
      </p:sp>
      <p:grpSp>
        <p:nvGrpSpPr>
          <p:cNvPr id="10242" name="组合 1"/>
          <p:cNvGrpSpPr/>
          <p:nvPr/>
        </p:nvGrpSpPr>
        <p:grpSpPr>
          <a:xfrm>
            <a:off x="211455" y="257175"/>
            <a:ext cx="2103755" cy="757555"/>
            <a:chOff x="3448565" y="1912142"/>
            <a:chExt cx="4927433" cy="2485075"/>
          </a:xfrm>
        </p:grpSpPr>
        <p:cxnSp>
          <p:nvCxnSpPr>
            <p:cNvPr id="2" name="直接连接符 18"/>
            <p:cNvCxnSpPr/>
            <p:nvPr/>
          </p:nvCxnSpPr>
          <p:spPr>
            <a:xfrm>
              <a:off x="3773726" y="1912142"/>
              <a:ext cx="0" cy="79819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772566" y="1912142"/>
              <a:ext cx="460343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0"/>
            <p:cNvCxnSpPr/>
            <p:nvPr/>
          </p:nvCxnSpPr>
          <p:spPr>
            <a:xfrm>
              <a:off x="8364977" y="1912142"/>
              <a:ext cx="0" cy="38683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22"/>
            <p:cNvCxnSpPr/>
            <p:nvPr/>
          </p:nvCxnSpPr>
          <p:spPr>
            <a:xfrm flipV="1">
              <a:off x="8362673" y="3976971"/>
              <a:ext cx="0" cy="4202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23"/>
            <p:cNvCxnSpPr/>
            <p:nvPr/>
          </p:nvCxnSpPr>
          <p:spPr>
            <a:xfrm flipH="1" flipV="1">
              <a:off x="3814013" y="4397217"/>
              <a:ext cx="454980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24"/>
            <p:cNvCxnSpPr/>
            <p:nvPr/>
          </p:nvCxnSpPr>
          <p:spPr>
            <a:xfrm flipH="1" flipV="1">
              <a:off x="3824904" y="3544871"/>
              <a:ext cx="0" cy="8523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25"/>
            <p:cNvCxnSpPr/>
            <p:nvPr/>
          </p:nvCxnSpPr>
          <p:spPr>
            <a:xfrm flipH="1">
              <a:off x="3448565" y="3544868"/>
              <a:ext cx="377483" cy="234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 Box 39"/>
          <p:cNvSpPr txBox="1"/>
          <p:nvPr/>
        </p:nvSpPr>
        <p:spPr>
          <a:xfrm>
            <a:off x="1300480" y="1250950"/>
            <a:ext cx="9217025" cy="43561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14350" indent="-514350" algn="just">
              <a:lnSpc>
                <a:spcPct val="110000"/>
              </a:lnSpc>
              <a:buAutoNum type="arabicPeriod"/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circuit is powered on after uploading code, the LCD displays the Gas Level (normal or excessive)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14350" indent="-514350" algn="just">
              <a:lnSpc>
                <a:spcPct val="110000"/>
              </a:lnSpc>
              <a:buAutoNum type="arabicPeriod"/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circuit triggers the alert system when smoke or gas leakage is detected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14350" indent="-514350" algn="just">
              <a:lnSpc>
                <a:spcPct val="110000"/>
              </a:lnSpc>
              <a:buAutoNum type="arabicPeriod"/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When the gas level exceeds it will display SMS Sent status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14350" indent="-514350" algn="l">
              <a:lnSpc>
                <a:spcPct val="110000"/>
              </a:lnSpc>
              <a:buAutoNum type="arabicPeriod"/>
            </a:pPr>
            <a:r>
              <a:rPr 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signal is monitored by the microcontroller and sends the signal to the GSM module Sim800 to send messages as “ALERT! Excess Gas Detected. Open Windows Immediately” to a mobile number written in code</a:t>
            </a:r>
            <a:endParaRPr 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449" name="Google Shape;449;p41"/>
          <p:cNvGrpSpPr/>
          <p:nvPr/>
        </p:nvGrpSpPr>
        <p:grpSpPr>
          <a:xfrm>
            <a:off x="502285" y="336550"/>
            <a:ext cx="429895" cy="560705"/>
            <a:chOff x="596350" y="929175"/>
            <a:chExt cx="407950" cy="497475"/>
          </a:xfrm>
        </p:grpSpPr>
        <p:sp>
          <p:nvSpPr>
            <p:cNvPr id="450" name="Google Shape;450;p41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" name="Google Shape;451;p41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2" name="Google Shape;452;p41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" name="Google Shape;453;p41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" name="Google Shape;454;p41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" name="Google Shape;455;p41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981">
            <a:alpha val="93000"/>
          </a:srgbClr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10239375" y="4457700"/>
            <a:ext cx="2686050" cy="3126740"/>
            <a:chOff x="16046" y="7020"/>
            <a:chExt cx="4230" cy="4924"/>
          </a:xfrm>
        </p:grpSpPr>
        <p:sp>
          <p:nvSpPr>
            <p:cNvPr id="6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868D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7" name="Freeform 69"/>
            <p:cNvSpPr>
              <a:spLocks noEditPoints="1"/>
            </p:cNvSpPr>
            <p:nvPr/>
          </p:nvSpPr>
          <p:spPr bwMode="auto">
            <a:xfrm rot="20160000">
              <a:off x="16046" y="7371"/>
              <a:ext cx="2350" cy="217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A3A8F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8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CED1F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 rot="960000">
            <a:off x="-1031240" y="4858385"/>
            <a:ext cx="2669540" cy="3126740"/>
            <a:chOff x="16072" y="7020"/>
            <a:chExt cx="4204" cy="4924"/>
          </a:xfrm>
        </p:grpSpPr>
        <p:sp>
          <p:nvSpPr>
            <p:cNvPr id="11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868D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2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A3A8F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3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CED1F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960000">
            <a:off x="10047605" y="-1045210"/>
            <a:ext cx="2669540" cy="3126740"/>
            <a:chOff x="16072" y="7020"/>
            <a:chExt cx="4204" cy="4924"/>
          </a:xfrm>
        </p:grpSpPr>
        <p:sp>
          <p:nvSpPr>
            <p:cNvPr id="15" name="Freeform 69"/>
            <p:cNvSpPr>
              <a:spLocks noEditPoints="1"/>
            </p:cNvSpPr>
            <p:nvPr/>
          </p:nvSpPr>
          <p:spPr bwMode="auto">
            <a:xfrm rot="19020000">
              <a:off x="18300" y="7020"/>
              <a:ext cx="1943" cy="1882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868D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6" name="Freeform 69"/>
            <p:cNvSpPr>
              <a:spLocks noEditPoints="1"/>
            </p:cNvSpPr>
            <p:nvPr/>
          </p:nvSpPr>
          <p:spPr bwMode="auto">
            <a:xfrm rot="20160000">
              <a:off x="16072" y="7495"/>
              <a:ext cx="2350" cy="2041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A3A8F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17" name="Freeform 69"/>
            <p:cNvSpPr>
              <a:spLocks noEditPoints="1"/>
            </p:cNvSpPr>
            <p:nvPr/>
          </p:nvSpPr>
          <p:spPr bwMode="auto">
            <a:xfrm>
              <a:off x="17046" y="8888"/>
              <a:ext cx="3230" cy="3057"/>
            </a:xfrm>
            <a:custGeom>
              <a:avLst/>
              <a:gdLst>
                <a:gd name="T0" fmla="*/ 1048 w 2413"/>
                <a:gd name="T1" fmla="*/ 456 h 2413"/>
                <a:gd name="T2" fmla="*/ 1364 w 2413"/>
                <a:gd name="T3" fmla="*/ 1957 h 2413"/>
                <a:gd name="T4" fmla="*/ 2407 w 2413"/>
                <a:gd name="T5" fmla="*/ 1075 h 2413"/>
                <a:gd name="T6" fmla="*/ 2301 w 2413"/>
                <a:gd name="T7" fmla="*/ 802 h 2413"/>
                <a:gd name="T8" fmla="*/ 2112 w 2413"/>
                <a:gd name="T9" fmla="*/ 779 h 2413"/>
                <a:gd name="T10" fmla="*/ 1922 w 2413"/>
                <a:gd name="T11" fmla="*/ 441 h 2413"/>
                <a:gd name="T12" fmla="*/ 1963 w 2413"/>
                <a:gd name="T13" fmla="*/ 264 h 2413"/>
                <a:gd name="T14" fmla="*/ 1694 w 2413"/>
                <a:gd name="T15" fmla="*/ 146 h 2413"/>
                <a:gd name="T16" fmla="*/ 1545 w 2413"/>
                <a:gd name="T17" fmla="*/ 263 h 2413"/>
                <a:gd name="T18" fmla="*/ 1171 w 2413"/>
                <a:gd name="T19" fmla="*/ 159 h 2413"/>
                <a:gd name="T20" fmla="*/ 1075 w 2413"/>
                <a:gd name="T21" fmla="*/ 5 h 2413"/>
                <a:gd name="T22" fmla="*/ 801 w 2413"/>
                <a:gd name="T23" fmla="*/ 112 h 2413"/>
                <a:gd name="T24" fmla="*/ 779 w 2413"/>
                <a:gd name="T25" fmla="*/ 300 h 2413"/>
                <a:gd name="T26" fmla="*/ 440 w 2413"/>
                <a:gd name="T27" fmla="*/ 491 h 2413"/>
                <a:gd name="T28" fmla="*/ 264 w 2413"/>
                <a:gd name="T29" fmla="*/ 450 h 2413"/>
                <a:gd name="T30" fmla="*/ 146 w 2413"/>
                <a:gd name="T31" fmla="*/ 719 h 2413"/>
                <a:gd name="T32" fmla="*/ 263 w 2413"/>
                <a:gd name="T33" fmla="*/ 868 h 2413"/>
                <a:gd name="T34" fmla="*/ 159 w 2413"/>
                <a:gd name="T35" fmla="*/ 1242 h 2413"/>
                <a:gd name="T36" fmla="*/ 5 w 2413"/>
                <a:gd name="T37" fmla="*/ 1338 h 2413"/>
                <a:gd name="T38" fmla="*/ 111 w 2413"/>
                <a:gd name="T39" fmla="*/ 1612 h 2413"/>
                <a:gd name="T40" fmla="*/ 300 w 2413"/>
                <a:gd name="T41" fmla="*/ 1634 h 2413"/>
                <a:gd name="T42" fmla="*/ 491 w 2413"/>
                <a:gd name="T43" fmla="*/ 1972 h 2413"/>
                <a:gd name="T44" fmla="*/ 450 w 2413"/>
                <a:gd name="T45" fmla="*/ 2149 h 2413"/>
                <a:gd name="T46" fmla="*/ 718 w 2413"/>
                <a:gd name="T47" fmla="*/ 2267 h 2413"/>
                <a:gd name="T48" fmla="*/ 868 w 2413"/>
                <a:gd name="T49" fmla="*/ 2150 h 2413"/>
                <a:gd name="T50" fmla="*/ 1242 w 2413"/>
                <a:gd name="T51" fmla="*/ 2254 h 2413"/>
                <a:gd name="T52" fmla="*/ 1338 w 2413"/>
                <a:gd name="T53" fmla="*/ 2408 h 2413"/>
                <a:gd name="T54" fmla="*/ 1611 w 2413"/>
                <a:gd name="T55" fmla="*/ 2301 h 2413"/>
                <a:gd name="T56" fmla="*/ 1634 w 2413"/>
                <a:gd name="T57" fmla="*/ 2113 h 2413"/>
                <a:gd name="T58" fmla="*/ 1972 w 2413"/>
                <a:gd name="T59" fmla="*/ 1922 h 2413"/>
                <a:gd name="T60" fmla="*/ 2149 w 2413"/>
                <a:gd name="T61" fmla="*/ 1963 h 2413"/>
                <a:gd name="T62" fmla="*/ 2267 w 2413"/>
                <a:gd name="T63" fmla="*/ 1694 h 2413"/>
                <a:gd name="T64" fmla="*/ 2149 w 2413"/>
                <a:gd name="T65" fmla="*/ 1545 h 2413"/>
                <a:gd name="T66" fmla="*/ 2254 w 2413"/>
                <a:gd name="T67" fmla="*/ 1171 h 2413"/>
                <a:gd name="T68" fmla="*/ 2407 w 2413"/>
                <a:gd name="T69" fmla="*/ 1075 h 2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3" h="2413">
                  <a:moveTo>
                    <a:pt x="456" y="1364"/>
                  </a:moveTo>
                  <a:cubicBezTo>
                    <a:pt x="369" y="951"/>
                    <a:pt x="635" y="544"/>
                    <a:pt x="1048" y="456"/>
                  </a:cubicBezTo>
                  <a:cubicBezTo>
                    <a:pt x="1462" y="369"/>
                    <a:pt x="1869" y="635"/>
                    <a:pt x="1956" y="1049"/>
                  </a:cubicBezTo>
                  <a:cubicBezTo>
                    <a:pt x="2043" y="1462"/>
                    <a:pt x="1778" y="1869"/>
                    <a:pt x="1364" y="1957"/>
                  </a:cubicBezTo>
                  <a:cubicBezTo>
                    <a:pt x="951" y="2044"/>
                    <a:pt x="543" y="1778"/>
                    <a:pt x="456" y="1364"/>
                  </a:cubicBezTo>
                  <a:close/>
                  <a:moveTo>
                    <a:pt x="2407" y="1075"/>
                  </a:moveTo>
                  <a:lnTo>
                    <a:pt x="2358" y="842"/>
                  </a:lnTo>
                  <a:cubicBezTo>
                    <a:pt x="2353" y="817"/>
                    <a:pt x="2327" y="798"/>
                    <a:pt x="2301" y="802"/>
                  </a:cubicBezTo>
                  <a:lnTo>
                    <a:pt x="2179" y="817"/>
                  </a:lnTo>
                  <a:cubicBezTo>
                    <a:pt x="2153" y="820"/>
                    <a:pt x="2123" y="803"/>
                    <a:pt x="2112" y="779"/>
                  </a:cubicBezTo>
                  <a:cubicBezTo>
                    <a:pt x="2066" y="681"/>
                    <a:pt x="2005" y="593"/>
                    <a:pt x="1933" y="517"/>
                  </a:cubicBezTo>
                  <a:cubicBezTo>
                    <a:pt x="1914" y="497"/>
                    <a:pt x="1909" y="464"/>
                    <a:pt x="1922" y="441"/>
                  </a:cubicBezTo>
                  <a:lnTo>
                    <a:pt x="1980" y="332"/>
                  </a:lnTo>
                  <a:cubicBezTo>
                    <a:pt x="1992" y="309"/>
                    <a:pt x="1984" y="279"/>
                    <a:pt x="1963" y="264"/>
                  </a:cubicBezTo>
                  <a:lnTo>
                    <a:pt x="1763" y="134"/>
                  </a:lnTo>
                  <a:cubicBezTo>
                    <a:pt x="1741" y="120"/>
                    <a:pt x="1710" y="125"/>
                    <a:pt x="1694" y="146"/>
                  </a:cubicBezTo>
                  <a:lnTo>
                    <a:pt x="1618" y="243"/>
                  </a:lnTo>
                  <a:cubicBezTo>
                    <a:pt x="1602" y="264"/>
                    <a:pt x="1569" y="272"/>
                    <a:pt x="1545" y="263"/>
                  </a:cubicBezTo>
                  <a:cubicBezTo>
                    <a:pt x="1446" y="228"/>
                    <a:pt x="1340" y="208"/>
                    <a:pt x="1232" y="205"/>
                  </a:cubicBezTo>
                  <a:cubicBezTo>
                    <a:pt x="1206" y="204"/>
                    <a:pt x="1178" y="184"/>
                    <a:pt x="1171" y="159"/>
                  </a:cubicBezTo>
                  <a:lnTo>
                    <a:pt x="1135" y="41"/>
                  </a:lnTo>
                  <a:cubicBezTo>
                    <a:pt x="1127" y="16"/>
                    <a:pt x="1100" y="0"/>
                    <a:pt x="1075" y="5"/>
                  </a:cubicBezTo>
                  <a:lnTo>
                    <a:pt x="842" y="55"/>
                  </a:lnTo>
                  <a:cubicBezTo>
                    <a:pt x="816" y="60"/>
                    <a:pt x="798" y="85"/>
                    <a:pt x="801" y="112"/>
                  </a:cubicBezTo>
                  <a:lnTo>
                    <a:pt x="816" y="234"/>
                  </a:lnTo>
                  <a:cubicBezTo>
                    <a:pt x="820" y="260"/>
                    <a:pt x="802" y="289"/>
                    <a:pt x="779" y="300"/>
                  </a:cubicBezTo>
                  <a:cubicBezTo>
                    <a:pt x="681" y="347"/>
                    <a:pt x="592" y="408"/>
                    <a:pt x="516" y="480"/>
                  </a:cubicBezTo>
                  <a:cubicBezTo>
                    <a:pt x="497" y="498"/>
                    <a:pt x="464" y="504"/>
                    <a:pt x="440" y="491"/>
                  </a:cubicBezTo>
                  <a:lnTo>
                    <a:pt x="332" y="433"/>
                  </a:lnTo>
                  <a:cubicBezTo>
                    <a:pt x="309" y="420"/>
                    <a:pt x="278" y="428"/>
                    <a:pt x="264" y="450"/>
                  </a:cubicBezTo>
                  <a:lnTo>
                    <a:pt x="134" y="649"/>
                  </a:lnTo>
                  <a:cubicBezTo>
                    <a:pt x="120" y="671"/>
                    <a:pt x="125" y="702"/>
                    <a:pt x="146" y="719"/>
                  </a:cubicBezTo>
                  <a:lnTo>
                    <a:pt x="243" y="794"/>
                  </a:lnTo>
                  <a:cubicBezTo>
                    <a:pt x="263" y="811"/>
                    <a:pt x="272" y="843"/>
                    <a:pt x="263" y="868"/>
                  </a:cubicBezTo>
                  <a:cubicBezTo>
                    <a:pt x="227" y="967"/>
                    <a:pt x="207" y="1073"/>
                    <a:pt x="205" y="1181"/>
                  </a:cubicBezTo>
                  <a:cubicBezTo>
                    <a:pt x="204" y="1207"/>
                    <a:pt x="184" y="1235"/>
                    <a:pt x="159" y="1242"/>
                  </a:cubicBezTo>
                  <a:lnTo>
                    <a:pt x="41" y="1278"/>
                  </a:lnTo>
                  <a:cubicBezTo>
                    <a:pt x="16" y="1285"/>
                    <a:pt x="0" y="1312"/>
                    <a:pt x="5" y="1338"/>
                  </a:cubicBezTo>
                  <a:lnTo>
                    <a:pt x="54" y="1571"/>
                  </a:lnTo>
                  <a:cubicBezTo>
                    <a:pt x="60" y="1596"/>
                    <a:pt x="85" y="1615"/>
                    <a:pt x="111" y="1612"/>
                  </a:cubicBezTo>
                  <a:lnTo>
                    <a:pt x="233" y="1596"/>
                  </a:lnTo>
                  <a:cubicBezTo>
                    <a:pt x="260" y="1593"/>
                    <a:pt x="289" y="1610"/>
                    <a:pt x="300" y="1634"/>
                  </a:cubicBezTo>
                  <a:cubicBezTo>
                    <a:pt x="346" y="1732"/>
                    <a:pt x="407" y="1820"/>
                    <a:pt x="480" y="1897"/>
                  </a:cubicBezTo>
                  <a:cubicBezTo>
                    <a:pt x="498" y="1916"/>
                    <a:pt x="503" y="1949"/>
                    <a:pt x="491" y="1972"/>
                  </a:cubicBezTo>
                  <a:lnTo>
                    <a:pt x="433" y="2081"/>
                  </a:lnTo>
                  <a:cubicBezTo>
                    <a:pt x="420" y="2104"/>
                    <a:pt x="428" y="2135"/>
                    <a:pt x="450" y="2149"/>
                  </a:cubicBezTo>
                  <a:lnTo>
                    <a:pt x="649" y="2279"/>
                  </a:lnTo>
                  <a:cubicBezTo>
                    <a:pt x="671" y="2293"/>
                    <a:pt x="702" y="2288"/>
                    <a:pt x="718" y="2267"/>
                  </a:cubicBezTo>
                  <a:lnTo>
                    <a:pt x="794" y="2170"/>
                  </a:lnTo>
                  <a:cubicBezTo>
                    <a:pt x="810" y="2149"/>
                    <a:pt x="843" y="2141"/>
                    <a:pt x="868" y="2150"/>
                  </a:cubicBezTo>
                  <a:cubicBezTo>
                    <a:pt x="967" y="2185"/>
                    <a:pt x="1072" y="2205"/>
                    <a:pt x="1180" y="2208"/>
                  </a:cubicBezTo>
                  <a:cubicBezTo>
                    <a:pt x="1207" y="2209"/>
                    <a:pt x="1234" y="2229"/>
                    <a:pt x="1242" y="2254"/>
                  </a:cubicBezTo>
                  <a:lnTo>
                    <a:pt x="1277" y="2372"/>
                  </a:lnTo>
                  <a:cubicBezTo>
                    <a:pt x="1285" y="2397"/>
                    <a:pt x="1312" y="2413"/>
                    <a:pt x="1338" y="2408"/>
                  </a:cubicBezTo>
                  <a:lnTo>
                    <a:pt x="1570" y="2358"/>
                  </a:lnTo>
                  <a:cubicBezTo>
                    <a:pt x="1596" y="2353"/>
                    <a:pt x="1614" y="2328"/>
                    <a:pt x="1611" y="2301"/>
                  </a:cubicBezTo>
                  <a:lnTo>
                    <a:pt x="1596" y="2179"/>
                  </a:lnTo>
                  <a:cubicBezTo>
                    <a:pt x="1593" y="2153"/>
                    <a:pt x="1610" y="2124"/>
                    <a:pt x="1634" y="2113"/>
                  </a:cubicBezTo>
                  <a:cubicBezTo>
                    <a:pt x="1732" y="2066"/>
                    <a:pt x="1820" y="2005"/>
                    <a:pt x="1896" y="1933"/>
                  </a:cubicBezTo>
                  <a:cubicBezTo>
                    <a:pt x="1915" y="1915"/>
                    <a:pt x="1949" y="1909"/>
                    <a:pt x="1972" y="1922"/>
                  </a:cubicBezTo>
                  <a:lnTo>
                    <a:pt x="2081" y="1980"/>
                  </a:lnTo>
                  <a:cubicBezTo>
                    <a:pt x="2104" y="1993"/>
                    <a:pt x="2134" y="1985"/>
                    <a:pt x="2149" y="1963"/>
                  </a:cubicBezTo>
                  <a:lnTo>
                    <a:pt x="2278" y="1764"/>
                  </a:lnTo>
                  <a:cubicBezTo>
                    <a:pt x="2293" y="1742"/>
                    <a:pt x="2288" y="1711"/>
                    <a:pt x="2267" y="1694"/>
                  </a:cubicBezTo>
                  <a:lnTo>
                    <a:pt x="2170" y="1619"/>
                  </a:lnTo>
                  <a:cubicBezTo>
                    <a:pt x="2149" y="1603"/>
                    <a:pt x="2140" y="1570"/>
                    <a:pt x="2149" y="1545"/>
                  </a:cubicBezTo>
                  <a:cubicBezTo>
                    <a:pt x="2185" y="1446"/>
                    <a:pt x="2205" y="1340"/>
                    <a:pt x="2208" y="1232"/>
                  </a:cubicBezTo>
                  <a:cubicBezTo>
                    <a:pt x="2208" y="1206"/>
                    <a:pt x="2228" y="1178"/>
                    <a:pt x="2254" y="1171"/>
                  </a:cubicBezTo>
                  <a:lnTo>
                    <a:pt x="2372" y="1135"/>
                  </a:lnTo>
                  <a:cubicBezTo>
                    <a:pt x="2397" y="1128"/>
                    <a:pt x="2413" y="1101"/>
                    <a:pt x="2407" y="1075"/>
                  </a:cubicBezTo>
                </a:path>
              </a:pathLst>
            </a:custGeom>
            <a:solidFill>
              <a:srgbClr val="CED1F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  <p:grpSp>
        <p:nvGrpSpPr>
          <p:cNvPr id="29698" name="组合 4"/>
          <p:cNvGrpSpPr/>
          <p:nvPr/>
        </p:nvGrpSpPr>
        <p:grpSpPr>
          <a:xfrm>
            <a:off x="2633984" y="1618615"/>
            <a:ext cx="7052310" cy="2837816"/>
            <a:chOff x="3260611" y="1980069"/>
            <a:chExt cx="5594643" cy="2611073"/>
          </a:xfrm>
        </p:grpSpPr>
        <p:grpSp>
          <p:nvGrpSpPr>
            <p:cNvPr id="29699" name="组合 5"/>
            <p:cNvGrpSpPr/>
            <p:nvPr/>
          </p:nvGrpSpPr>
          <p:grpSpPr>
            <a:xfrm>
              <a:off x="3590925" y="1980069"/>
              <a:ext cx="5010150" cy="679906"/>
              <a:chOff x="4324350" y="2295525"/>
              <a:chExt cx="3733800" cy="679906"/>
            </a:xfrm>
          </p:grpSpPr>
          <p:cxnSp>
            <p:nvCxnSpPr>
              <p:cNvPr id="19" name="直接连接符 14"/>
              <p:cNvCxnSpPr/>
              <p:nvPr/>
            </p:nvCxnSpPr>
            <p:spPr>
              <a:xfrm>
                <a:off x="4325257" y="2295525"/>
                <a:ext cx="0" cy="679904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15"/>
              <p:cNvCxnSpPr/>
              <p:nvPr/>
            </p:nvCxnSpPr>
            <p:spPr>
              <a:xfrm>
                <a:off x="4324350" y="2295525"/>
                <a:ext cx="360045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16"/>
              <p:cNvCxnSpPr/>
              <p:nvPr/>
            </p:nvCxnSpPr>
            <p:spPr>
              <a:xfrm>
                <a:off x="7916182" y="2295525"/>
                <a:ext cx="0" cy="679904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17"/>
              <p:cNvCxnSpPr/>
              <p:nvPr/>
            </p:nvCxnSpPr>
            <p:spPr>
              <a:xfrm flipV="1">
                <a:off x="7915275" y="2886075"/>
                <a:ext cx="142875" cy="8935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704" name="组合 6"/>
            <p:cNvGrpSpPr/>
            <p:nvPr/>
          </p:nvGrpSpPr>
          <p:grpSpPr>
            <a:xfrm flipH="1" flipV="1">
              <a:off x="3444980" y="3865113"/>
              <a:ext cx="4977784" cy="726029"/>
              <a:chOff x="4314242" y="1832640"/>
              <a:chExt cx="3753404" cy="679904"/>
            </a:xfrm>
          </p:grpSpPr>
          <p:cxnSp>
            <p:nvCxnSpPr>
              <p:cNvPr id="24" name="直接连接符 10"/>
              <p:cNvCxnSpPr/>
              <p:nvPr/>
            </p:nvCxnSpPr>
            <p:spPr>
              <a:xfrm>
                <a:off x="4314242" y="1832640"/>
                <a:ext cx="0" cy="679904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11"/>
              <p:cNvCxnSpPr/>
              <p:nvPr/>
            </p:nvCxnSpPr>
            <p:spPr>
              <a:xfrm>
                <a:off x="4324350" y="1832640"/>
                <a:ext cx="360045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12"/>
              <p:cNvCxnSpPr/>
              <p:nvPr/>
            </p:nvCxnSpPr>
            <p:spPr>
              <a:xfrm>
                <a:off x="7924918" y="1832640"/>
                <a:ext cx="0" cy="679904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13"/>
              <p:cNvCxnSpPr/>
              <p:nvPr/>
            </p:nvCxnSpPr>
            <p:spPr>
              <a:xfrm flipV="1">
                <a:off x="7924771" y="2409666"/>
                <a:ext cx="142875" cy="8935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709" name="文本框 7"/>
            <p:cNvSpPr txBox="1"/>
            <p:nvPr/>
          </p:nvSpPr>
          <p:spPr>
            <a:xfrm>
              <a:off x="3260611" y="2531614"/>
              <a:ext cx="5594643" cy="144313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defTabSz="914400"/>
              <a:r>
                <a:rPr lang="en-US" altLang="zh-CN" sz="9600" dirty="0">
                  <a:solidFill>
                    <a:schemeClr val="bg1"/>
                  </a:solidFill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</a:rPr>
                <a:t>QUESTIONS</a:t>
              </a:r>
              <a:endParaRPr lang="en-US" altLang="zh-CN" sz="9600" dirty="0">
                <a:solidFill>
                  <a:schemeClr val="bg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1264</Words>
  <Application>WPS Presentation</Application>
  <PresentationFormat>Widescreen</PresentationFormat>
  <Paragraphs>100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Times New Roman</vt:lpstr>
      <vt:lpstr>Calibri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User</cp:lastModifiedBy>
  <cp:revision>10</cp:revision>
  <dcterms:created xsi:type="dcterms:W3CDTF">2021-01-04T15:52:00Z</dcterms:created>
  <dcterms:modified xsi:type="dcterms:W3CDTF">2021-01-19T05:36:52Z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1033-11.2.0.9669</vt:lpwstr>
  </property>
</Properties>
</file>

<file path=docProps/thumbnail.jpeg>
</file>